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8" r:id="rId3"/>
    <p:sldId id="280" r:id="rId4"/>
    <p:sldId id="279" r:id="rId5"/>
    <p:sldId id="269" r:id="rId6"/>
    <p:sldId id="268" r:id="rId7"/>
    <p:sldId id="271" r:id="rId8"/>
    <p:sldId id="272" r:id="rId9"/>
    <p:sldId id="288" r:id="rId10"/>
    <p:sldId id="278" r:id="rId11"/>
    <p:sldId id="277" r:id="rId12"/>
    <p:sldId id="289" r:id="rId13"/>
    <p:sldId id="295" r:id="rId14"/>
    <p:sldId id="290" r:id="rId15"/>
    <p:sldId id="293" r:id="rId16"/>
    <p:sldId id="275" r:id="rId17"/>
    <p:sldId id="274" r:id="rId18"/>
    <p:sldId id="273" r:id="rId19"/>
    <p:sldId id="286" r:id="rId20"/>
    <p:sldId id="284" r:id="rId21"/>
    <p:sldId id="281" r:id="rId22"/>
    <p:sldId id="301" r:id="rId23"/>
    <p:sldId id="302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uchebilka.ru/pars_docs/refs/148/147598/147598_html_19dd72d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28092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Исследовательский проект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«Как вы яхту назовёте, так она и поплывёт»,</a:t>
            </a:r>
          </a:p>
          <a:p>
            <a:pPr algn="ctr"/>
            <a:r>
              <a:rPr lang="ru-RU" sz="3600" b="1" cap="none" spc="0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</a:t>
            </a:r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3600" b="1" cap="none" spc="0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азвания тульских магазинов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4293096"/>
            <a:ext cx="2448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Автор проекта:</a:t>
            </a:r>
          </a:p>
          <a:p>
            <a:r>
              <a:rPr lang="ru-RU" b="1" dirty="0" err="1"/>
              <a:t>Гордийчук</a:t>
            </a:r>
            <a:r>
              <a:rPr lang="ru-RU" b="1" dirty="0"/>
              <a:t> Анна,</a:t>
            </a:r>
          </a:p>
          <a:p>
            <a:r>
              <a:rPr lang="ru-RU" b="1" dirty="0"/>
              <a:t>8 Г класс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016" y="4293096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Учитель- консультант Коновалова И.В.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8368" y="332656"/>
            <a:ext cx="77048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Видимо, люди, придумывающие их, всё-таки поняли, что поэт иронизировал по этому поводу, </a:t>
            </a:r>
          </a:p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не говорил всерьёз:</a:t>
            </a:r>
            <a:endParaRPr lang="ru-RU" sz="36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3" descr="Пушкин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2592288" cy="351423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851920" y="3501008"/>
            <a:ext cx="504056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уст румяных без улыбки, </a:t>
            </a:r>
          </a:p>
          <a:p>
            <a:pPr>
              <a:defRPr/>
            </a:pPr>
            <a:r>
              <a:rPr lang="ru-RU" sz="2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Без грамматической ошибки </a:t>
            </a:r>
          </a:p>
          <a:p>
            <a:pPr>
              <a:defRPr/>
            </a:pPr>
            <a:r>
              <a:rPr lang="ru-RU" sz="2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русской речи не люблю.</a:t>
            </a:r>
          </a:p>
          <a:p>
            <a:pPr>
              <a:defRPr/>
            </a:pPr>
            <a:r>
              <a:rPr lang="ru-RU" sz="2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  </a:t>
            </a:r>
          </a:p>
          <a:p>
            <a:pPr>
              <a:defRPr/>
            </a:pPr>
            <a:r>
              <a:rPr lang="ru-RU" sz="28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   А.С.Пушкин</a:t>
            </a:r>
          </a:p>
          <a:p>
            <a:pPr>
              <a:defRPr/>
            </a:pPr>
            <a:endParaRPr lang="ru-RU" sz="2400" dirty="0">
              <a:latin typeface="+mj-lt"/>
            </a:endParaRPr>
          </a:p>
          <a:p>
            <a:pPr>
              <a:defRPr/>
            </a:pPr>
            <a:endParaRPr lang="ru-RU" sz="2400" dirty="0">
              <a:latin typeface="+mj-lt"/>
            </a:endParaRPr>
          </a:p>
          <a:p>
            <a:pPr>
              <a:defRPr/>
            </a:pPr>
            <a:endParaRPr lang="ru-RU" sz="2400" dirty="0">
              <a:latin typeface="+mj-lt"/>
            </a:endParaRPr>
          </a:p>
          <a:p>
            <a:pPr>
              <a:defRPr/>
            </a:pPr>
            <a:r>
              <a:rPr lang="ru-RU" sz="2400" b="1" dirty="0">
                <a:solidFill>
                  <a:srgbClr val="008080"/>
                </a:solidFill>
                <a:latin typeface="+mj-lt"/>
              </a:rPr>
              <a:t>      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928670"/>
            <a:ext cx="8286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Мотивированные названия </a:t>
            </a:r>
            <a:r>
              <a:rPr lang="ru-RU" sz="2800" dirty="0"/>
              <a:t>городских магазинов легко позволяют обнаружить какие-либо </a:t>
            </a:r>
            <a:r>
              <a:rPr lang="ru-RU" sz="2800" b="1" i="1" dirty="0"/>
              <a:t>мотивирующие или ассоциативные связи </a:t>
            </a:r>
            <a:r>
              <a:rPr lang="ru-RU" sz="2800" dirty="0"/>
              <a:t> с объектом наименования.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00760" y="2492896"/>
            <a:ext cx="29289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Нам не нужна дополнительная информация об этих объектах, т.к. названия указывают на профиль каждого из них. В этом их выигрыш.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0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Мотивированные названия</a:t>
            </a:r>
          </a:p>
        </p:txBody>
      </p:sp>
      <p:pic>
        <p:nvPicPr>
          <p:cNvPr id="4098" name="Picture 2" descr="C:\Users\Администратор\Desktop\mt3wOfdPJSU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3168352" cy="833777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esktop\IMG_20150304_1924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4032448" cy="1008112"/>
          </a:xfrm>
          <a:prstGeom prst="rect">
            <a:avLst/>
          </a:prstGeom>
          <a:noFill/>
        </p:spPr>
      </p:pic>
      <p:pic>
        <p:nvPicPr>
          <p:cNvPr id="4100" name="Picture 4" descr="C:\Users\Администратор\Desktop\Hyy0wTqbn9U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797152"/>
            <a:ext cx="3168352" cy="780608"/>
          </a:xfrm>
          <a:prstGeom prst="rect">
            <a:avLst/>
          </a:prstGeom>
          <a:noFill/>
        </p:spPr>
      </p:pic>
      <p:pic>
        <p:nvPicPr>
          <p:cNvPr id="2050" name="Picture 2" descr="C:\Users\Администратор\Desktop\dS5HcjgwX_U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445224"/>
            <a:ext cx="2592288" cy="119245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60648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Мотивированные названия. Аптеки</a:t>
            </a:r>
          </a:p>
        </p:txBody>
      </p:sp>
      <p:pic>
        <p:nvPicPr>
          <p:cNvPr id="1027" name="Picture 3" descr="C:\Users\Администратор\Desktop\jziBBgiGvj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3619376" cy="1368152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старая  апте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4140460" cy="1656184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аптека будь здоров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857760"/>
            <a:ext cx="4392488" cy="17451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929190" y="1214422"/>
            <a:ext cx="39290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 сегодняшний день аптека -  не просто место, где  продаются лекарства,  а магазин , который  тоже хочет завлечь покупателя. Например, «Старая Тульская аптека»  делает упор на  проверенное временем качество товара.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60648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Мотивированные названия. Аптеки</a:t>
            </a:r>
          </a:p>
        </p:txBody>
      </p:sp>
      <p:pic>
        <p:nvPicPr>
          <p:cNvPr id="2050" name="Picture 2" descr="C:\Users\Администратор\Desktop\хороша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000108"/>
            <a:ext cx="2428892" cy="20717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1071547"/>
            <a:ext cx="57150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Владельцы </a:t>
            </a:r>
            <a:r>
              <a:rPr lang="ru-RU" sz="2400" b="1" dirty="0">
                <a:solidFill>
                  <a:srgbClr val="008000"/>
                </a:solidFill>
              </a:rPr>
              <a:t>«Хорошей аптеки» </a:t>
            </a:r>
            <a:r>
              <a:rPr lang="ru-RU" sz="2400" dirty="0"/>
              <a:t>указывают на хорошее обслуживание  и  большое разнообразие товаров.</a:t>
            </a:r>
          </a:p>
          <a:p>
            <a:r>
              <a:rPr lang="ru-RU" sz="2400" dirty="0"/>
              <a:t>Аптека </a:t>
            </a:r>
            <a:r>
              <a:rPr lang="ru-RU" sz="2400" b="1" dirty="0">
                <a:solidFill>
                  <a:srgbClr val="C00000"/>
                </a:solidFill>
              </a:rPr>
              <a:t>«Ладушка» </a:t>
            </a:r>
            <a:r>
              <a:rPr lang="ru-RU" sz="2400" dirty="0"/>
              <a:t>претендует на название любимой, т.к. лада, по – </a:t>
            </a:r>
            <a:r>
              <a:rPr lang="ru-RU" sz="2400" dirty="0" err="1"/>
              <a:t>славянски</a:t>
            </a:r>
            <a:r>
              <a:rPr lang="ru-RU" sz="2400" dirty="0"/>
              <a:t>, любовь. То же</a:t>
            </a:r>
          </a:p>
          <a:p>
            <a:r>
              <a:rPr lang="ru-RU" sz="2400" dirty="0"/>
              <a:t>позиционирует и </a:t>
            </a:r>
            <a:r>
              <a:rPr lang="ru-RU" sz="2400" b="1" dirty="0">
                <a:solidFill>
                  <a:srgbClr val="7030A0"/>
                </a:solidFill>
              </a:rPr>
              <a:t>«Сердечная аптека», </a:t>
            </a:r>
            <a:r>
              <a:rPr lang="ru-RU" sz="2400" dirty="0"/>
              <a:t>делая акцент не столько на </a:t>
            </a:r>
            <a:r>
              <a:rPr lang="ru-RU" sz="2400" dirty="0" err="1"/>
              <a:t>кардиосредства</a:t>
            </a:r>
            <a:r>
              <a:rPr lang="ru-RU" sz="2400" dirty="0"/>
              <a:t>, сколько на уровень качества и обслуживания.</a:t>
            </a:r>
          </a:p>
        </p:txBody>
      </p:sp>
      <p:pic>
        <p:nvPicPr>
          <p:cNvPr id="7" name="Picture 4" descr="C:\Users\Администратор\Desktop\аптека ладуш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214686"/>
            <a:ext cx="2635187" cy="1517868"/>
          </a:xfrm>
          <a:prstGeom prst="rect">
            <a:avLst/>
          </a:prstGeom>
          <a:noFill/>
        </p:spPr>
      </p:pic>
      <p:pic>
        <p:nvPicPr>
          <p:cNvPr id="8" name="Picture 2" descr="C:\Users\Администратор\Desktop\сердечная аптек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4929198"/>
            <a:ext cx="2088232" cy="15121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0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Мотивированные названия.</a:t>
            </a:r>
          </a:p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Детские товары</a:t>
            </a:r>
          </a:p>
        </p:txBody>
      </p:sp>
      <p:pic>
        <p:nvPicPr>
          <p:cNvPr id="3074" name="Picture 2" descr="C:\Users\Администратор\Desktop\IMG_20150304_1927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552395" cy="1008112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ангелочекj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844824"/>
            <a:ext cx="2970330" cy="792088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Desktop\детский мир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4384" y="1484784"/>
            <a:ext cx="2388096" cy="1042346"/>
          </a:xfrm>
          <a:prstGeom prst="rect">
            <a:avLst/>
          </a:prstGeom>
          <a:noFill/>
        </p:spPr>
      </p:pic>
      <p:pic>
        <p:nvPicPr>
          <p:cNvPr id="3077" name="Picture 5" descr="C:\Users\Администратор\Desktop\модный ребенок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3028951" cy="1224136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esktop\IMG_20150304_19532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5023587" cy="9361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58" y="4357694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Названия этих магазинов  соответствуют  содержанию товара и  завлекают родителей купить вещи своему «ангелочку». Например, «Детский мир» - сеть  товаров для детей, где  найдётся всё, что нужно ребёнку. На это нам указывает слово «мир».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0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Мотивированные названия.</a:t>
            </a:r>
          </a:p>
          <a:p>
            <a:pPr algn="ctr"/>
            <a:r>
              <a:rPr lang="ru-RU" sz="40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Парфюмерия и косметика</a:t>
            </a:r>
          </a:p>
        </p:txBody>
      </p:sp>
      <p:pic>
        <p:nvPicPr>
          <p:cNvPr id="5123" name="Picture 3" descr="C:\Users\Администратор\Desktop\ue3RovXmZC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14792"/>
            <a:ext cx="2808312" cy="933176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esktop\BrdB8n5VaBU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301208"/>
            <a:ext cx="3744416" cy="1248139"/>
          </a:xfrm>
          <a:prstGeom prst="rect">
            <a:avLst/>
          </a:prstGeom>
          <a:noFill/>
        </p:spPr>
      </p:pic>
      <p:pic>
        <p:nvPicPr>
          <p:cNvPr id="5125" name="Picture 5" descr="C:\Users\Администратор\Desktop\SAlFu9UV2_g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4043476"/>
            <a:ext cx="3312368" cy="825683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Орхидея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2880320" cy="976566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NQp022jwCq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80956"/>
            <a:ext cx="2808312" cy="101426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3968" y="2643182"/>
            <a:ext cx="46457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Парфюмерные магазины  часто используют  названия цветов , вызывая тем самым  ассоциацию приятных ароматов  у покупателей. Также часто мы встречает иностранные названия, что  указывает на наличие иностранных товаров (</a:t>
            </a:r>
            <a:r>
              <a:rPr lang="ru-RU" sz="2400" dirty="0" err="1"/>
              <a:t>Л.туаль</a:t>
            </a:r>
            <a:r>
              <a:rPr lang="ru-RU" sz="2400" dirty="0"/>
              <a:t> -звезда, т.е. парфюмерия </a:t>
            </a:r>
            <a:r>
              <a:rPr lang="ru-RU" sz="2400" dirty="0" err="1"/>
              <a:t>примиум</a:t>
            </a:r>
            <a:r>
              <a:rPr lang="ru-RU" sz="2400" dirty="0"/>
              <a:t> -класса) или </a:t>
            </a:r>
            <a:r>
              <a:rPr lang="ru-RU" sz="2400" dirty="0" err="1"/>
              <a:t>брендовых</a:t>
            </a:r>
            <a:r>
              <a:rPr lang="ru-RU" sz="2400" dirty="0"/>
              <a:t> марок 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Немотивированные названия</a:t>
            </a:r>
            <a:endParaRPr lang="ru-RU" sz="3600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85786" y="1047376"/>
            <a:ext cx="757242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Немотивированные названия не имеют явных  ассоциативных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связей </a:t>
            </a:r>
            <a:r>
              <a:rPr kumimoji="0" lang="ru-RU" sz="24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объектом наименования и сферой городск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ого бытия, к которой они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приписаны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дополнительной информации определить профиль этих объектов невозможно, вывеска не может выполнить функцию предоставления полноценной информации о каждом из перечисленных заведений.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12575" y="-733077"/>
            <a:ext cx="228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Немотивированные названия </a:t>
            </a: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имеют явных ассоциативных связей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объектом наименования и сферой городского бытия, к которой они </a:t>
            </a:r>
            <a:r>
              <a:rPr lang="ru-RU" sz="1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приписаны</a:t>
            </a:r>
            <a:r>
              <a:rPr lang="ru-RU" sz="1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дополнительной информации определить профиль этих объектов невозможно, вывеска не может выполнить функцию предоставления полноценной информации о каждом из перечисленных заведений.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Users\Администратор\Desktop\IMG_20150304_19301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4143380"/>
            <a:ext cx="528641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1cJpgs-CnSA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428604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Администратор\Desktop\IMG_20150304_19303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3786190"/>
            <a:ext cx="450059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000760" y="2428868"/>
            <a:ext cx="2643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Очень трудно по этим названиям понять, что продаётся  в этих магазинах.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85720" y="1365505"/>
            <a:ext cx="88582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Следующая группа наименований, самая большая, это названия на иностранных языках. Они бывают понятные покупателю и не понятные ему.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Увлечение иностранными языками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свидетельствует, наверное, о преклонении перед всем иностранным, заграничным, что ассоциируется со словами 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модный</a:t>
            </a:r>
            <a:r>
              <a: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продвинутый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неизменно привлекает внимание.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Администратор\Desktop\IMG_20150304_192113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4214818"/>
            <a:ext cx="635798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428604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Названия на иностранных языках</a:t>
            </a:r>
            <a:endParaRPr lang="ru-RU" sz="36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IMG_20150304_19204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214290"/>
            <a:ext cx="52149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2428868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Владельцы магазина аксессуаров «</a:t>
            </a:r>
            <a:r>
              <a:rPr lang="en-US" sz="3200" dirty="0"/>
              <a:t>Accessorize</a:t>
            </a:r>
            <a:r>
              <a:rPr lang="ru-RU" sz="3200" dirty="0"/>
              <a:t>» решили внести в своё название оригинальность, используя слово  на английском языке, тем самым избежав банальности.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048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Объект исследования: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5968" y="2492896"/>
            <a:ext cx="77048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Предмет исследования: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8368" y="4437112"/>
            <a:ext cx="77048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исследования: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772816"/>
            <a:ext cx="8708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названия - вывески магазинов города Тулы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3501008"/>
            <a:ext cx="8861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современный русский язык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5445224"/>
            <a:ext cx="90137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определить, по какому принципу даются названия тульским магазинам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28604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Названия  с претензией </a:t>
            </a:r>
          </a:p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что-то масштабное</a:t>
            </a:r>
            <a:endParaRPr lang="ru-RU" sz="3600" dirty="0"/>
          </a:p>
        </p:txBody>
      </p:sp>
      <p:pic>
        <p:nvPicPr>
          <p:cNvPr id="4098" name="Picture 2" descr="C:\Users\School\Desktop\империя подарков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4139892" cy="2448272"/>
          </a:xfrm>
          <a:prstGeom prst="rect">
            <a:avLst/>
          </a:prstGeom>
          <a:noFill/>
        </p:spPr>
      </p:pic>
      <p:pic>
        <p:nvPicPr>
          <p:cNvPr id="4099" name="Picture 3" descr="C:\Users\School\Desktop\KFdi6mIQjSM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714776" cy="1289254"/>
          </a:xfrm>
          <a:prstGeom prst="rect">
            <a:avLst/>
          </a:prstGeom>
          <a:noFill/>
        </p:spPr>
      </p:pic>
      <p:pic>
        <p:nvPicPr>
          <p:cNvPr id="4100" name="Picture 4" descr="C:\Users\School\Desktop\uPpFZApMoO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3816424" cy="150019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14942" y="500043"/>
            <a:ext cx="37147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Все мы – покупатели. Всем нам приходится делать выбор. Благодаря надписям – названиям магазинов складывается  и стиль информационного общения всего города, потому что названия – вывески отражают не только уровень культуры, образования конкретного владельца, автора этого названия, но и уровень развития всего общества.</a:t>
            </a:r>
          </a:p>
          <a:p>
            <a:endParaRPr lang="ru-RU" sz="2400" b="1" dirty="0"/>
          </a:p>
        </p:txBody>
      </p:sp>
      <p:pic>
        <p:nvPicPr>
          <p:cNvPr id="3" name="Рисунок 2" descr="vdSfwRklQ6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643050"/>
            <a:ext cx="4286280" cy="32147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5" y="714356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Туляки хотят видеть в названиях магазинов точную его характеристику, потому что обыкновенный шопинг, прогулка по магазинам с непонятными и неизвестными названиями подходит далеко не всем. Туляки – люди энергичные, они очень ценят время.</a:t>
            </a:r>
          </a:p>
          <a:p>
            <a:endParaRPr lang="ru-RU" sz="2400" dirty="0"/>
          </a:p>
        </p:txBody>
      </p:sp>
      <p:pic>
        <p:nvPicPr>
          <p:cNvPr id="1026" name="Picture 2" descr="C:\Users\School\Desktop\IMG_20150304_1921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4714884"/>
            <a:ext cx="4643470" cy="16082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4" name="Picture 3" descr="C:\Users\School\Desktop\три толстя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2786058"/>
            <a:ext cx="4643470" cy="16360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714356"/>
            <a:ext cx="55721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исследовании было рассмотрено </a:t>
            </a:r>
            <a:r>
              <a:rPr lang="ru-RU" sz="2400"/>
              <a:t>150 надписей - </a:t>
            </a:r>
            <a:r>
              <a:rPr lang="ru-RU" sz="2400" dirty="0"/>
              <a:t>вывесок тульских магазинов, что даёт возможность сделать вывод о языковых тенденциях, сложившихся в России, на примере одного города Тулы.</a:t>
            </a:r>
          </a:p>
          <a:p>
            <a:r>
              <a:rPr lang="ru-RU" sz="2400" dirty="0"/>
              <a:t>Мотивированные названия магазинов учитывают лексико-семантические связи слов русского языка.</a:t>
            </a:r>
          </a:p>
          <a:p>
            <a:r>
              <a:rPr lang="ru-RU" sz="2400" dirty="0"/>
              <a:t>Немотивированные и вызывающие лингвистический шок названия появляются тогда, когда их владельцы стремятся к необычности, броскости, оригинальности.</a:t>
            </a:r>
          </a:p>
          <a:p>
            <a:r>
              <a:rPr lang="ru-RU" sz="2400" dirty="0"/>
              <a:t>И поэтому название бывает не всегда оправданным.</a:t>
            </a:r>
          </a:p>
        </p:txBody>
      </p:sp>
      <p:pic>
        <p:nvPicPr>
          <p:cNvPr id="2050" name="Picture 2" descr="C:\Users\School\Desktop\свад сало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642918"/>
            <a:ext cx="2922463" cy="1928826"/>
          </a:xfrm>
          <a:prstGeom prst="rect">
            <a:avLst/>
          </a:prstGeom>
          <a:noFill/>
        </p:spPr>
      </p:pic>
      <p:pic>
        <p:nvPicPr>
          <p:cNvPr id="2052" name="Picture 4" descr="C:\Users\School\Desktop\твоё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214686"/>
            <a:ext cx="2884996" cy="200026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83671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материалы: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2492896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http://uchebilka.ru/pars_docs/refs/148/147598/147598_html_19dd72d.jpg</a:t>
            </a:r>
            <a:r>
              <a:rPr lang="ru-RU" b="1" dirty="0"/>
              <a:t> - фон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88840"/>
            <a:ext cx="834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Процессы, происходящие в современном обществе и русском языке отражаются в названиях - вывесках на тульских магазинах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88368" y="548680"/>
            <a:ext cx="77048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Гипотеза исследования: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давеци покупат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708920"/>
            <a:ext cx="5905500" cy="304800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6912768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 жители нашего города делятся на две группы: покупателей и продавцов.</a:t>
            </a:r>
          </a:p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ещё неизвестно, кого больше!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давец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4F4FC"/>
              </a:clrFrom>
              <a:clrTo>
                <a:srgbClr val="F4F4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880" y="1700808"/>
            <a:ext cx="2492920" cy="3096344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15616" y="260648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нешуточной борьбе за покупателя используются разные средства:</a:t>
            </a:r>
          </a:p>
        </p:txBody>
      </p:sp>
      <p:pic>
        <p:nvPicPr>
          <p:cNvPr id="4" name="Рисунок 3" descr="3 мы открылисьjpg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84784"/>
            <a:ext cx="1872208" cy="1872208"/>
          </a:xfrm>
          <a:prstGeom prst="rect">
            <a:avLst/>
          </a:prstGeom>
        </p:spPr>
      </p:pic>
      <p:pic>
        <p:nvPicPr>
          <p:cNvPr id="5" name="Рисунок 4" descr="скидка 2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1412776"/>
            <a:ext cx="1944216" cy="1385928"/>
          </a:xfrm>
          <a:prstGeom prst="rect">
            <a:avLst/>
          </a:prstGeom>
        </p:spPr>
      </p:pic>
      <p:pic>
        <p:nvPicPr>
          <p:cNvPr id="6" name="Рисунок 5" descr="акция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3573016"/>
            <a:ext cx="1649102" cy="1584176"/>
          </a:xfrm>
          <a:prstGeom prst="rect">
            <a:avLst/>
          </a:prstGeom>
        </p:spPr>
      </p:pic>
      <p:pic>
        <p:nvPicPr>
          <p:cNvPr id="7" name="Рисунок 6" descr="элисs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72200" y="2996952"/>
            <a:ext cx="1944216" cy="1872208"/>
          </a:xfrm>
          <a:prstGeom prst="rect">
            <a:avLst/>
          </a:prstGeom>
        </p:spPr>
      </p:pic>
      <p:pic>
        <p:nvPicPr>
          <p:cNvPr id="8" name="Рисунок 7" descr="не худейкаa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752" y="5229200"/>
            <a:ext cx="4762500" cy="1296144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048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Названия - вывески тульских магазинов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словарь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564903"/>
            <a:ext cx="2304256" cy="3528393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707904" y="2790515"/>
            <a:ext cx="468052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«Вывеска </a:t>
            </a:r>
            <a:r>
              <a:rPr kumimoji="0" lang="ru-RU" sz="28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пластина с надписью или рисунком, сообщающими о названии учреждения, роде его деятельности»</a:t>
            </a:r>
            <a:r>
              <a:rPr kumimoji="0" lang="ru-RU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Простых названий в Туле очень мало:</a:t>
            </a:r>
          </a:p>
        </p:txBody>
      </p:sp>
      <p:pic>
        <p:nvPicPr>
          <p:cNvPr id="3" name="Рисунок 2" descr="аптека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03848" y="4985792"/>
            <a:ext cx="3960440" cy="1775370"/>
          </a:xfrm>
          <a:prstGeom prst="rect">
            <a:avLst/>
          </a:prstGeom>
        </p:spPr>
      </p:pic>
      <p:pic>
        <p:nvPicPr>
          <p:cNvPr id="4" name="Рисунок 3" descr="просто продукты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1196752"/>
            <a:ext cx="5446423" cy="1872208"/>
          </a:xfrm>
          <a:prstGeom prst="rect">
            <a:avLst/>
          </a:prstGeom>
        </p:spPr>
      </p:pic>
      <p:pic>
        <p:nvPicPr>
          <p:cNvPr id="1026" name="Picture 2" descr="C:\Users\Администратор\Desktop\одежда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4117163" cy="19442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28184" y="1340768"/>
            <a:ext cx="2915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Такие надписи </a:t>
            </a:r>
          </a:p>
          <a:p>
            <a:r>
              <a:rPr lang="ru-RU" sz="2400" dirty="0"/>
              <a:t>ни о чем не говорят покупателю, поэтому и привлечь его   они  не могут.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8368" y="188640"/>
            <a:ext cx="77048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Названия, вызывающие лингвистический шок, уже уходят в прошлое. Их в городе немного</a:t>
            </a:r>
            <a:endParaRPr lang="ru-RU" sz="36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подкрепицца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2132856"/>
            <a:ext cx="3744416" cy="15545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3969" y="2060848"/>
            <a:ext cx="46085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</a:rPr>
              <a:t>Подкрепицца</a:t>
            </a:r>
            <a:r>
              <a:rPr lang="ru-RU" sz="2000" dirty="0"/>
              <a:t>.  Название образовано</a:t>
            </a:r>
          </a:p>
          <a:p>
            <a:r>
              <a:rPr lang="ru-RU" sz="2000" dirty="0"/>
              <a:t>по аналогии с существительным «Пицца». Но тот, кто его придумал, не обратил внимания на то, что это глагол и на то, что оканчиваться он может только на -ТСЯ или –ТЬСЯ.</a:t>
            </a:r>
          </a:p>
          <a:p>
            <a:endParaRPr lang="ru-RU" sz="2000" dirty="0"/>
          </a:p>
          <a:p>
            <a:r>
              <a:rPr lang="ru-RU" sz="2000" dirty="0"/>
              <a:t>Название </a:t>
            </a:r>
            <a:r>
              <a:rPr lang="ru-RU" sz="2000" b="1" dirty="0">
                <a:solidFill>
                  <a:srgbClr val="C00000"/>
                </a:solidFill>
              </a:rPr>
              <a:t>«ТРИ ПОГОДЫ</a:t>
            </a:r>
            <a:r>
              <a:rPr lang="ru-RU" sz="2000" dirty="0">
                <a:solidFill>
                  <a:srgbClr val="C00000"/>
                </a:solidFill>
              </a:rPr>
              <a:t>» </a:t>
            </a:r>
            <a:r>
              <a:rPr lang="ru-RU" sz="2000" dirty="0"/>
              <a:t>показывает покупателю, что в магазине продаётся одежда на все «три сезона». Но владельцы магазина не учли, что слово «погода» - неисчисляемое сейчас. Это было нормой в начале прошлого века.</a:t>
            </a:r>
          </a:p>
        </p:txBody>
      </p:sp>
      <p:pic>
        <p:nvPicPr>
          <p:cNvPr id="1026" name="Picture 2" descr="F:\СЕЙЧАС\Уголок России -отчий дом\Проект Вывески\три погод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000504"/>
            <a:ext cx="3429024" cy="257176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8368" y="188640"/>
            <a:ext cx="77048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Названия, вызывающие лингвистический шок, уже уходят в прошлое. Их в городе немного</a:t>
            </a:r>
            <a:endParaRPr lang="ru-RU" sz="36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F:\СЕЙЧАС\Уголок России -отчий дом\Проект Вывески\материалы к проекту\шмот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857364"/>
            <a:ext cx="2901082" cy="18596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43306" y="1928802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Название магазина находится за пределами литературного языка и относится к просторечной лексике.  Это название завлекает покупателей и обозначает, что  одежда  из Турции доступна для всех.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3356992"/>
            <a:ext cx="5080648" cy="1200329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«</a:t>
            </a:r>
            <a:r>
              <a:rPr lang="ru-RU" b="1" i="1" dirty="0" err="1">
                <a:solidFill>
                  <a:srgbClr val="C00000"/>
                </a:solidFill>
              </a:rPr>
              <a:t>ПродУХты</a:t>
            </a:r>
            <a:r>
              <a:rPr lang="ru-RU" b="1" i="1" dirty="0">
                <a:solidFill>
                  <a:srgbClr val="C00000"/>
                </a:solidFill>
              </a:rPr>
              <a:t>»</a:t>
            </a:r>
            <a:r>
              <a:rPr lang="ru-RU" b="1" i="1" dirty="0"/>
              <a:t> - </a:t>
            </a:r>
            <a:r>
              <a:rPr lang="ru-RU" i="1" dirty="0"/>
              <a:t>название этого  магазина делает акцент на качестве  продуктов, как бы говоря о них: «Ух!» Хотя скорее всего они там обыкновенные, как и везде.</a:t>
            </a:r>
          </a:p>
        </p:txBody>
      </p:sp>
      <p:pic>
        <p:nvPicPr>
          <p:cNvPr id="3074" name="Picture 2" descr="F:\СЕЙЧАС\Уголок России -отчий дом\Проект Вывески\материалы к проекту\image-20-03-15-08-20(1)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2762805" cy="19442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57620" y="4929198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Владельцы этого магазина  совместили 2 слова – «маркер» и «фломастер», тем самым сделав название оригинальным.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1030</Words>
  <Application>Microsoft Office PowerPoint</Application>
  <PresentationFormat>Экран (4:3)</PresentationFormat>
  <Paragraphs>81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МКОУ "Лермонтовская СОШ"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"Использование конвертера для любых файлов"</dc:title>
  <dc:subject>Мастер-класс</dc:subject>
  <dc:creator>Банникова Е.П.</dc:creator>
  <cp:lastModifiedBy>Anton Doberman</cp:lastModifiedBy>
  <cp:revision>73</cp:revision>
  <dcterms:created xsi:type="dcterms:W3CDTF">2015-01-01T18:19:33Z</dcterms:created>
  <dcterms:modified xsi:type="dcterms:W3CDTF">2025-10-27T10:09:46Z</dcterms:modified>
  <cp:category>Преобразование файлов</cp:category>
</cp:coreProperties>
</file>